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2"/>
  </p:notesMasterIdLst>
  <p:sldIdLst>
    <p:sldId id="256" r:id="rId2"/>
    <p:sldId id="390" r:id="rId3"/>
    <p:sldId id="363" r:id="rId4"/>
    <p:sldId id="388" r:id="rId5"/>
    <p:sldId id="355" r:id="rId6"/>
    <p:sldId id="374" r:id="rId7"/>
    <p:sldId id="389" r:id="rId8"/>
    <p:sldId id="385" r:id="rId9"/>
    <p:sldId id="387" r:id="rId10"/>
    <p:sldId id="373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40000"/>
    <a:srgbClr val="FFFFFF"/>
    <a:srgbClr val="F8FC4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5" autoAdjust="0"/>
    <p:restoredTop sz="94575" autoAdjust="0"/>
  </p:normalViewPr>
  <p:slideViewPr>
    <p:cSldViewPr>
      <p:cViewPr>
        <p:scale>
          <a:sx n="100" d="100"/>
          <a:sy n="100" d="100"/>
        </p:scale>
        <p:origin x="36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1D694AE3-4194-42BB-A9BC-4DDD95BAA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4A27A-A6EA-49EC-AC35-F9C3A58F882B}" type="slidenum">
              <a:rPr lang="en-US"/>
              <a:pPr/>
              <a:t>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FA854-84E4-4E22-A334-3DD2711AB1BA}" type="slidenum">
              <a:rPr lang="en-US"/>
              <a:pPr/>
              <a:t>3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165FC-05BC-4EA5-A41F-4C4E91FD07B4}" type="slidenum">
              <a:rPr lang="en-US"/>
              <a:pPr/>
              <a:t>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1CC72-3FA0-4ABA-B055-0E1DEA9458ED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165FC-05BC-4EA5-A41F-4C4E91FD07B4}" type="slidenum">
              <a:rPr lang="en-US"/>
              <a:pPr/>
              <a:t>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165FC-05BC-4EA5-A41F-4C4E91FD07B4}" type="slidenum">
              <a:rPr lang="en-US"/>
              <a:pPr/>
              <a:t>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76CA-E456-4B9A-BBDB-6A50D4178362}" type="slidenum">
              <a:rPr lang="en-US"/>
              <a:pPr/>
              <a:t>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08B21-1A87-4A3B-BA41-105A85F0817D}" type="slidenum">
              <a:rPr lang="en-US"/>
              <a:pPr/>
              <a:t>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8D980-D4D3-409E-AE28-D2F71483645E}" type="slidenum">
              <a:rPr lang="en-US"/>
              <a:pPr/>
              <a:t>10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B7D5-6EA3-4E58-9867-7F066E63E5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FE4D-F69E-4AED-8EA6-A2461FCE103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AF3C-F376-4AE8-8D8D-C3B1D94764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8904-9382-4C5C-BDD0-D2F4CA19FAF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AFF4-58A8-4276-8B2C-54F8C98A73C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0343-FDFA-4CFD-B9A0-B06596108B7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45E9-6B71-4CEA-8617-901EB64AF33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D137-D161-4DFC-9DE1-69C157D84F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FD30-08A8-4458-8416-D8D0EFB94D6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CBD1-994A-4873-AC8E-EBE9DD95509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DC08827-3DAF-49E6-8F57-D4783D42AD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D303A5-79FF-4E2D-A1E9-E2424FCD512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ovies/bhbs.m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ovies/2bosonphi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ovies/phiphase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ovies/BB.m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ovies/BaB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857232"/>
            <a:ext cx="8001000" cy="1754326"/>
          </a:xfrm>
        </p:spPr>
        <p:txBody>
          <a:bodyPr>
            <a:normAutofit fontScale="90000"/>
          </a:bodyPr>
          <a:lstStyle/>
          <a:p>
            <a:r>
              <a:rPr lang="es-ES" sz="5400" dirty="0" smtClean="0"/>
              <a:t>Compact </a:t>
            </a:r>
            <a:r>
              <a:rPr lang="es-ES" sz="5400" dirty="0" err="1" smtClean="0"/>
              <a:t>body</a:t>
            </a:r>
            <a:r>
              <a:rPr lang="es-ES" sz="5400" dirty="0" smtClean="0"/>
              <a:t> </a:t>
            </a:r>
            <a:r>
              <a:rPr lang="es-ES" sz="5400" dirty="0" err="1" smtClean="0"/>
              <a:t>interactions</a:t>
            </a: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 smtClean="0"/>
              <a:t>            and </a:t>
            </a:r>
            <a:r>
              <a:rPr lang="es-ES" sz="5400" dirty="0" err="1" smtClean="0"/>
              <a:t>Boson</a:t>
            </a:r>
            <a:r>
              <a:rPr lang="es-ES" sz="5400" dirty="0" smtClean="0"/>
              <a:t> </a:t>
            </a:r>
            <a:r>
              <a:rPr lang="es-ES" sz="5400" dirty="0" err="1" smtClean="0"/>
              <a:t>Stars</a:t>
            </a:r>
            <a:endParaRPr lang="es-E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2500306"/>
            <a:ext cx="6429420" cy="68897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  </a:t>
            </a:r>
            <a:r>
              <a:rPr lang="es-ES" sz="2400" dirty="0" smtClean="0"/>
              <a:t>            </a:t>
            </a:r>
            <a:r>
              <a:rPr lang="es-ES" sz="2400" dirty="0" smtClean="0">
                <a:latin typeface="Times New Roman" pitchFamily="18" charset="0"/>
              </a:rPr>
              <a:t>Jacksonville, 15 </a:t>
            </a:r>
            <a:r>
              <a:rPr lang="es-ES" sz="2400" dirty="0" err="1" smtClean="0">
                <a:latin typeface="Times New Roman" pitchFamily="18" charset="0"/>
              </a:rPr>
              <a:t>April</a:t>
            </a:r>
            <a:r>
              <a:rPr lang="es-ES" sz="2400" dirty="0" smtClean="0">
                <a:latin typeface="Times New Roman" pitchFamily="18" charset="0"/>
              </a:rPr>
              <a:t> 2007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2844" y="3643314"/>
            <a:ext cx="9001156" cy="36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2400" dirty="0" smtClean="0">
                <a:latin typeface="Times New Roman" pitchFamily="18" charset="0"/>
              </a:rPr>
              <a:t>Carlos </a:t>
            </a:r>
            <a:r>
              <a:rPr lang="es-ES" sz="2400" dirty="0" err="1" smtClean="0">
                <a:latin typeface="Times New Roman" pitchFamily="18" charset="0"/>
              </a:rPr>
              <a:t>Palenzuela</a:t>
            </a:r>
            <a:r>
              <a:rPr lang="es-ES" sz="2400" baseline="30000" dirty="0" smtClean="0">
                <a:latin typeface="Times New Roman" pitchFamily="18" charset="0"/>
              </a:rPr>
              <a:t>(1)</a:t>
            </a:r>
            <a:r>
              <a:rPr lang="es-ES" sz="2400" dirty="0" smtClean="0">
                <a:latin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</a:rPr>
              <a:t>I.Olabarrieta</a:t>
            </a:r>
            <a:r>
              <a:rPr lang="es-ES" sz="2400" baseline="30000" dirty="0" smtClean="0">
                <a:latin typeface="Times New Roman" pitchFamily="18" charset="0"/>
              </a:rPr>
              <a:t>(1)</a:t>
            </a:r>
            <a:r>
              <a:rPr lang="es-ES" sz="2400" dirty="0" smtClean="0">
                <a:latin typeface="Times New Roman" pitchFamily="18" charset="0"/>
              </a:rPr>
              <a:t>,L. </a:t>
            </a:r>
            <a:r>
              <a:rPr lang="es-ES" sz="2400" dirty="0" err="1" smtClean="0">
                <a:latin typeface="Times New Roman" pitchFamily="18" charset="0"/>
              </a:rPr>
              <a:t>Lehner</a:t>
            </a:r>
            <a:r>
              <a:rPr lang="es-ES" sz="2400" baseline="30000" dirty="0" smtClean="0">
                <a:latin typeface="Times New Roman" pitchFamily="18" charset="0"/>
              </a:rPr>
              <a:t>(1)</a:t>
            </a:r>
            <a:r>
              <a:rPr lang="es-ES" sz="2400" dirty="0" smtClean="0">
                <a:latin typeface="Times New Roman" pitchFamily="18" charset="0"/>
              </a:rPr>
              <a:t>,S. </a:t>
            </a:r>
            <a:r>
              <a:rPr lang="es-ES" sz="2400" dirty="0" err="1" smtClean="0">
                <a:latin typeface="Times New Roman" pitchFamily="18" charset="0"/>
              </a:rPr>
              <a:t>Liebling</a:t>
            </a:r>
            <a:r>
              <a:rPr lang="es-ES" sz="2400" baseline="30000" dirty="0" smtClean="0">
                <a:latin typeface="Times New Roman" pitchFamily="18" charset="0"/>
              </a:rPr>
              <a:t>(2)</a:t>
            </a:r>
            <a:endParaRPr lang="es-ES" sz="2400" dirty="0" smtClean="0">
              <a:latin typeface="Times New Roman" pitchFamily="18" charset="0"/>
            </a:endParaRPr>
          </a:p>
          <a:p>
            <a:pPr algn="ctr" eaLnBrk="1" hangingPunct="1"/>
            <a:endParaRPr lang="es-ES" sz="22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s-ES" sz="2200" dirty="0" err="1" smtClean="0">
                <a:solidFill>
                  <a:schemeClr val="tx2"/>
                </a:solidFill>
                <a:latin typeface="Times New Roman" pitchFamily="18" charset="0"/>
              </a:rPr>
              <a:t>with</a:t>
            </a: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200" dirty="0" err="1" smtClean="0">
                <a:solidFill>
                  <a:schemeClr val="tx2"/>
                </a:solidFill>
                <a:latin typeface="Times New Roman" pitchFamily="18" charset="0"/>
              </a:rPr>
              <a:t>contributions</a:t>
            </a: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200" dirty="0" err="1" smtClean="0">
                <a:solidFill>
                  <a:schemeClr val="tx2"/>
                </a:solidFill>
                <a:latin typeface="Times New Roman" pitchFamily="18" charset="0"/>
              </a:rPr>
              <a:t>from</a:t>
            </a: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s-ES" sz="22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M. Anderson</a:t>
            </a:r>
            <a:r>
              <a:rPr lang="es-ES" sz="2200" baseline="30000" dirty="0" smtClean="0">
                <a:solidFill>
                  <a:schemeClr val="tx2"/>
                </a:solidFill>
                <a:latin typeface="Times New Roman" pitchFamily="18" charset="0"/>
              </a:rPr>
              <a:t>(1)</a:t>
            </a: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, D. </a:t>
            </a:r>
            <a:r>
              <a:rPr lang="es-ES" sz="2200" dirty="0" err="1" smtClean="0">
                <a:solidFill>
                  <a:schemeClr val="tx2"/>
                </a:solidFill>
                <a:latin typeface="Times New Roman" pitchFamily="18" charset="0"/>
              </a:rPr>
              <a:t>Neilsen</a:t>
            </a:r>
            <a:r>
              <a:rPr lang="es-ES" sz="2200" baseline="30000" dirty="0" smtClean="0">
                <a:solidFill>
                  <a:schemeClr val="tx2"/>
                </a:solidFill>
                <a:latin typeface="Times New Roman" pitchFamily="18" charset="0"/>
              </a:rPr>
              <a:t>(3)</a:t>
            </a: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</a:rPr>
              <a:t>, E. </a:t>
            </a:r>
            <a:r>
              <a:rPr lang="es-ES" sz="2200" dirty="0" err="1" smtClean="0">
                <a:solidFill>
                  <a:schemeClr val="tx2"/>
                </a:solidFill>
                <a:latin typeface="Times New Roman" pitchFamily="18" charset="0"/>
              </a:rPr>
              <a:t>Hirschmann</a:t>
            </a:r>
            <a:r>
              <a:rPr lang="es-ES" sz="2200" baseline="30000" dirty="0" smtClean="0">
                <a:solidFill>
                  <a:schemeClr val="tx2"/>
                </a:solidFill>
                <a:latin typeface="Times New Roman" pitchFamily="18" charset="0"/>
              </a:rPr>
              <a:t>(3)</a:t>
            </a:r>
          </a:p>
          <a:p>
            <a:pPr algn="ctr" eaLnBrk="1" hangingPunct="1"/>
            <a:endParaRPr lang="es-ES" sz="2000" baseline="30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endParaRPr lang="es-ES" sz="2000" baseline="30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s-ES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s-ES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1) 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Louisiana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State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University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(Baton Rouge,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Louisiana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s-ES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(2) 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Long Island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University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(Long Island, New York)</a:t>
            </a:r>
          </a:p>
          <a:p>
            <a:pPr algn="ctr" eaLnBrk="1" hangingPunct="1"/>
            <a:r>
              <a:rPr lang="es-ES" sz="2000" baseline="30000" dirty="0" smtClean="0">
                <a:solidFill>
                  <a:schemeClr val="tx2"/>
                </a:solidFill>
                <a:latin typeface="Times New Roman" pitchFamily="18" charset="0"/>
              </a:rPr>
              <a:t>(3) 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Brigham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Young </a:t>
            </a:r>
            <a:r>
              <a:rPr lang="es-ES" sz="2000" dirty="0" err="1" smtClean="0">
                <a:solidFill>
                  <a:schemeClr val="tx2"/>
                </a:solidFill>
                <a:latin typeface="Times New Roman" pitchFamily="18" charset="0"/>
              </a:rPr>
              <a:t>University</a:t>
            </a:r>
            <a:r>
              <a:rPr lang="es-ES" sz="2000" dirty="0" smtClean="0">
                <a:solidFill>
                  <a:schemeClr val="tx2"/>
                </a:solidFill>
                <a:latin typeface="Times New Roman" pitchFamily="18" charset="0"/>
              </a:rPr>
              <a:t> (Provo, Utah)</a:t>
            </a:r>
          </a:p>
          <a:p>
            <a:pPr algn="ctr" eaLnBrk="1" hangingPunct="1"/>
            <a:endParaRPr lang="es-E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/>
            <a:endParaRPr lang="es-E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7772400" cy="701675"/>
          </a:xfrm>
        </p:spPr>
        <p:txBody>
          <a:bodyPr/>
          <a:lstStyle/>
          <a:p>
            <a:r>
              <a:rPr lang="en-GB" sz="4000" dirty="0" smtClean="0"/>
              <a:t>               VIII. Future </a:t>
            </a:r>
            <a:r>
              <a:rPr lang="en-GB" sz="4000" dirty="0"/>
              <a:t>work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1743075" y="2297113"/>
            <a:ext cx="41973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857224" y="2000240"/>
            <a:ext cx="785018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</a:rPr>
              <a:t>Compare </a:t>
            </a:r>
            <a:r>
              <a:rPr lang="en-US" sz="2400" dirty="0">
                <a:latin typeface="Times New Roman" pitchFamily="18" charset="0"/>
              </a:rPr>
              <a:t>the previous cases with </a:t>
            </a:r>
            <a:r>
              <a:rPr lang="en-US" sz="2400" dirty="0" smtClean="0">
                <a:latin typeface="Times New Roman" pitchFamily="18" charset="0"/>
              </a:rPr>
              <a:t>orbiting binary Neutron Stars, BHs and Post-Newtonian results.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Study the BH + BS case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Study the dependence of the waveforms with the compactness of the bodies (M/R)</a:t>
            </a:r>
            <a:endParaRPr lang="en-US" sz="2400" dirty="0">
              <a:latin typeface="Times New Roman" pitchFamily="18" charset="0"/>
            </a:endParaRPr>
          </a:p>
          <a:p>
            <a:pPr eaLnBrk="1" hangingPunct="1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scr_save_3.jpe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214818"/>
            <a:ext cx="351898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572132" y="5072074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dirty="0" smtClean="0">
                <a:latin typeface="Times New Roman" pitchFamily="18" charset="0"/>
                <a:sym typeface="Wingdings" pitchFamily="2" charset="2"/>
              </a:rPr>
              <a:t> BH + Boson Star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3214710" cy="113671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00" y="3143248"/>
            <a:ext cx="7286676" cy="31432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 boson star?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Motivation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Details of the numerical simulations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1) The head-on collision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2) The orbiting binary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Future work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40762" cy="701675"/>
          </a:xfrm>
        </p:spPr>
        <p:txBody>
          <a:bodyPr/>
          <a:lstStyle/>
          <a:p>
            <a:r>
              <a:rPr lang="en-GB" sz="4000" dirty="0" smtClean="0"/>
              <a:t>          I. What is a Boson Star?</a:t>
            </a:r>
            <a:endParaRPr lang="en-GB" sz="4000" dirty="0"/>
          </a:p>
        </p:txBody>
      </p:sp>
      <p:pic>
        <p:nvPicPr>
          <p:cNvPr id="9" name="Picture 22" descr="bsph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94" y="2214554"/>
            <a:ext cx="2949575" cy="257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428596" y="1571612"/>
            <a:ext cx="7921625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Boson Star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400" dirty="0" smtClean="0">
                <a:latin typeface="Times New Roman" pitchFamily="18" charset="0"/>
              </a:rPr>
              <a:t>compact body composed of a complex massive scalar field</a:t>
            </a:r>
          </a:p>
          <a:p>
            <a:pPr marL="457200" indent="-457200" eaLnBrk="1" hangingPunct="1"/>
            <a:r>
              <a:rPr lang="en-US" sz="2400" dirty="0" smtClean="0">
                <a:latin typeface="Times New Roman" pitchFamily="18" charset="0"/>
              </a:rPr>
              <a:t>                               </a:t>
            </a:r>
          </a:p>
          <a:p>
            <a:pPr marL="457200" indent="-457200" eaLnBrk="1" hangingPunct="1"/>
            <a:r>
              <a:rPr lang="en-US" sz="2400" dirty="0" smtClean="0">
                <a:latin typeface="Times New Roman" pitchFamily="18" charset="0"/>
              </a:rPr>
              <a:t>                  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(r) 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8429652" y="3571876"/>
            <a:ext cx="57150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5786" y="4071942"/>
            <a:ext cx="4429155" cy="830997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>
                <a:latin typeface="Times New Roman"/>
                <a:cs typeface="Times New Roman"/>
                <a:sym typeface="Mathematica1" pitchFamily="2" charset="2"/>
              </a:rPr>
              <a:t>□ </a:t>
            </a:r>
            <a:r>
              <a:rPr lang="el-GR" sz="2400" dirty="0" smtClean="0">
                <a:latin typeface="Times New Roman" pitchFamily="18" charset="0"/>
                <a:sym typeface="Mathematica1" pitchFamily="2" charset="2"/>
              </a:rPr>
              <a:t>φ</a:t>
            </a:r>
            <a:r>
              <a:rPr lang="en-US" sz="2400" dirty="0" smtClean="0">
                <a:latin typeface="Times New Roman" pitchFamily="18" charset="0"/>
                <a:sym typeface="Mathematica1" pitchFamily="2" charset="2"/>
              </a:rPr>
              <a:t> = m</a:t>
            </a:r>
            <a:r>
              <a:rPr lang="en-US" sz="2400" baseline="30000" dirty="0" smtClean="0">
                <a:latin typeface="Times New Roman" pitchFamily="18" charset="0"/>
                <a:sym typeface="Mathematica1" pitchFamily="2" charset="2"/>
              </a:rPr>
              <a:t>2</a:t>
            </a:r>
            <a:r>
              <a:rPr lang="en-US" sz="2400" dirty="0" smtClean="0">
                <a:latin typeface="Times New Roman" pitchFamily="18" charset="0"/>
                <a:sym typeface="Mathematica1" pitchFamily="2" charset="2"/>
              </a:rPr>
              <a:t> </a:t>
            </a:r>
            <a:r>
              <a:rPr lang="el-GR" sz="2400" dirty="0" smtClean="0">
                <a:latin typeface="Times New Roman" pitchFamily="18" charset="0"/>
                <a:sym typeface="Mathematica1" pitchFamily="2" charset="2"/>
              </a:rPr>
              <a:t>φ</a:t>
            </a:r>
            <a:r>
              <a:rPr lang="en-US" sz="2400" dirty="0" smtClean="0">
                <a:latin typeface="Times New Roman" pitchFamily="18" charset="0"/>
                <a:sym typeface="Mathematica1" pitchFamily="2" charset="2"/>
              </a:rPr>
              <a:t>                       KG eq.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</a:rPr>
              <a:t>ab</a:t>
            </a:r>
            <a:r>
              <a:rPr lang="en-GB" sz="2400" dirty="0" smtClean="0">
                <a:latin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</a:rPr>
              <a:t> 8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T/2)   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8662" y="5429264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en-US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 KG eq. does not form shock</a:t>
            </a:r>
          </a:p>
          <a:p>
            <a:pPr marL="457200" indent="-457200" eaLnBrk="1" hangingPunct="1"/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 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the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equation of 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state is given by the interaction potential</a:t>
            </a:r>
            <a:endParaRPr lang="en-US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8640763" cy="70788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II. Motivation: The 2-body interaction</a:t>
            </a:r>
            <a:endParaRPr lang="en-GB" sz="4000" dirty="0">
              <a:effectLst/>
            </a:endParaRP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2910" y="4143380"/>
            <a:ext cx="7777162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 - Head-on collisions     </a:t>
            </a:r>
          </a:p>
          <a:p>
            <a:pPr marL="457200" indent="-457200" eaLnBrk="1" hangingPunct="1"/>
            <a:endParaRPr lang="en-US" sz="2400" dirty="0" smtClean="0">
              <a:latin typeface="Times New Roman" pitchFamily="18" charset="0"/>
              <a:sym typeface="Wingdings" pitchFamily="2" charset="2"/>
            </a:endParaRPr>
          </a:p>
          <a:p>
            <a:pPr marL="457200" indent="-457200" eaLnBrk="1" hangingPunct="1"/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 - Orbiting binary systems     </a:t>
            </a:r>
          </a:p>
        </p:txBody>
      </p:sp>
      <p:pic>
        <p:nvPicPr>
          <p:cNvPr id="12" name="Picture 11" descr="scr_save_1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14818"/>
            <a:ext cx="342902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8215370" cy="20005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Evolution of 2 boson stars</a:t>
            </a:r>
          </a:p>
          <a:p>
            <a:pPr marL="457200" indent="-457200" eaLnBrk="1" hangingPunct="1">
              <a:buFontTx/>
              <a:buChar char="•"/>
            </a:pPr>
            <a:endParaRPr lang="en-US" sz="2000" dirty="0" smtClean="0">
              <a:latin typeface="Times New Roman" pitchFamily="18" charset="0"/>
              <a:sym typeface="Wingdings" pitchFamily="2" charset="2"/>
            </a:endParaRPr>
          </a:p>
          <a:p>
            <a:pPr marL="457200" indent="-457200" eaLnBrk="1" hangingPunct="1"/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     a) interaction of the scalar fields  look for imprints on their GW  radiation that can constraint their existence with the GW detectors </a:t>
            </a:r>
          </a:p>
          <a:p>
            <a:pPr marL="457200" indent="-457200" eaLnBrk="1" hangingPunct="1"/>
            <a:endParaRPr lang="en-US" sz="2000" dirty="0" smtClean="0">
              <a:latin typeface="Times New Roman" pitchFamily="18" charset="0"/>
              <a:sym typeface="Wingdings" pitchFamily="2" charset="2"/>
            </a:endParaRPr>
          </a:p>
          <a:p>
            <a:pPr marL="457200" indent="-457200" eaLnBrk="1" hangingPunct="1"/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     b) study common features of the 2-body interaction in GR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7427934" cy="701675"/>
          </a:xfrm>
        </p:spPr>
        <p:txBody>
          <a:bodyPr/>
          <a:lstStyle/>
          <a:p>
            <a:r>
              <a:rPr lang="en-GB" sz="4000" dirty="0" smtClean="0"/>
              <a:t>III. Details of the simulations</a:t>
            </a:r>
            <a:endParaRPr lang="en-GB" sz="4000" dirty="0"/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500034" y="1628775"/>
            <a:ext cx="8215370" cy="45243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 Equations &amp; Initial Data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Times New Roman" pitchFamily="18" charset="0"/>
              </a:rPr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Generalized Harmonic formalism of the Einstein Equations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Times New Roman" pitchFamily="18" charset="0"/>
              </a:rPr>
              <a:t>  -  First order reduction of the EKG system in space and time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-  ID : superposition of single Boson Stars</a:t>
            </a:r>
          </a:p>
          <a:p>
            <a:pPr>
              <a:buClr>
                <a:schemeClr val="tx1"/>
              </a:buClr>
              <a:buSzPct val="100000"/>
            </a:pPr>
            <a:endParaRPr lang="en-US" sz="24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SzPct val="100000"/>
              <a:buFontTx/>
              <a:buChar char="•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 Numerical scheme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Method of Lines with 3</a:t>
            </a:r>
            <a:r>
              <a:rPr lang="en-US" sz="2400" baseline="30000" dirty="0" smtClean="0">
                <a:latin typeface="Times New Roman" pitchFamily="18" charset="0"/>
                <a:cs typeface="Arial" pitchFamily="34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order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Runge-Kutta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-  2</a:t>
            </a:r>
            <a:r>
              <a:rPr lang="en-US" sz="2400" baseline="30000" dirty="0" smtClean="0">
                <a:latin typeface="Times New Roman" pitchFamily="18" charset="0"/>
                <a:cs typeface="Arial" pitchFamily="34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Order Finite Difference space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discretization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</a:pPr>
            <a:endParaRPr lang="en-US" sz="2400" dirty="0" smtClean="0">
              <a:latin typeface="Times New Roman" pitchFamily="18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Implementation: had infrastructure</a:t>
            </a:r>
            <a:b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 - Parallelization</a:t>
            </a:r>
          </a:p>
          <a:p>
            <a:pPr marL="457200" indent="-457200" eaLnBrk="1" hangingPunct="1"/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Adaptative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Mesh Refinement in space and time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8640763" cy="70788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         IV. Head-on collision (I)</a:t>
            </a:r>
            <a:endParaRPr lang="en-GB" sz="4000" dirty="0"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2910" y="2928934"/>
            <a:ext cx="7839899" cy="707886"/>
            <a:chOff x="785786" y="3857628"/>
            <a:chExt cx="7839899" cy="707886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785786" y="4000504"/>
              <a:ext cx="485778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(r – 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e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l-GR" sz="2400" baseline="30000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t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(r – r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e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400" baseline="30000" dirty="0" smtClean="0">
                  <a:latin typeface="Times New Roman" pitchFamily="18" charset="0"/>
                  <a:cs typeface="Times New Roman" pitchFamily="18" charset="0"/>
                </a:rPr>
                <a:t>εω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l-GR" sz="2400" baseline="3000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6446" y="3857628"/>
              <a:ext cx="28392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= ± 1  : boson/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antiboson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0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l-GR" sz="200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: phase difference</a:t>
              </a:r>
              <a:endParaRPr lang="en-US" sz="2000" dirty="0"/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0034" y="1714488"/>
            <a:ext cx="7777162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Study the interaction of different cases and their imprint on the gravitational radiation (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PRD 75, 064005 (2007)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)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214818"/>
            <a:ext cx="389080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Configurations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Boson/boson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+1,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Boson/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antiboson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pair  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-1,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Boson/boson in op.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               of phase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+1,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1472" y="3929066"/>
            <a:ext cx="3786214" cy="2286016"/>
            <a:chOff x="571472" y="3357562"/>
            <a:chExt cx="3643338" cy="2500330"/>
          </a:xfrm>
        </p:grpSpPr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571472" y="4030154"/>
              <a:ext cx="3523375" cy="1212276"/>
              <a:chOff x="1020" y="1628"/>
              <a:chExt cx="3169" cy="1040"/>
            </a:xfrm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020" y="1628"/>
                <a:ext cx="264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1214" y="1751"/>
                <a:ext cx="499" cy="54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3016" y="1752"/>
                <a:ext cx="499" cy="54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18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109" y="1752"/>
                <a:ext cx="617" cy="3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</a:rPr>
                  <a:t>L=50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1078" y="2351"/>
                <a:ext cx="1265" cy="3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</a:rPr>
                  <a:t>m</a:t>
                </a:r>
                <a:r>
                  <a:rPr lang="en-US" baseline="-25000" dirty="0" smtClean="0">
                    <a:latin typeface="Times New Roman" pitchFamily="18" charset="0"/>
                  </a:rPr>
                  <a:t>1</a:t>
                </a:r>
                <a:r>
                  <a:rPr lang="en-US" dirty="0" smtClean="0">
                    <a:latin typeface="Times New Roman" pitchFamily="18" charset="0"/>
                  </a:rPr>
                  <a:t>=m</a:t>
                </a:r>
                <a:r>
                  <a:rPr lang="en-US" baseline="-25000" dirty="0" smtClean="0">
                    <a:latin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</a:rPr>
                  <a:t>=0.26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 flipV="1">
                <a:off x="3560" y="1752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3560" y="1797"/>
                <a:ext cx="629" cy="31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</a:rPr>
                  <a:t>R=27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641536" y="3357562"/>
              <a:ext cx="3573274" cy="250033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8640763" cy="70788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         V. Head-on collision (II)</a:t>
            </a:r>
            <a:endParaRPr lang="en-GB" sz="4000" dirty="0">
              <a:effectLst/>
            </a:endParaRPr>
          </a:p>
        </p:txBody>
      </p:sp>
      <p:pic>
        <p:nvPicPr>
          <p:cNvPr id="17" name="Picture 16" descr="center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86124"/>
            <a:ext cx="3293081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 descr="2equal_psi4_mode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857496"/>
            <a:ext cx="2500330" cy="1738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 descr="2anti_psi4_modes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643446"/>
            <a:ext cx="2501478" cy="179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7143768" y="3643314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Boson/boson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      (BB)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12778" y="5357826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Boson/</a:t>
            </a:r>
            <a:r>
              <a:rPr lang="en-US" sz="1600" dirty="0" err="1" smtClean="0">
                <a:solidFill>
                  <a:srgbClr val="FF0000"/>
                </a:solidFill>
              </a:rPr>
              <a:t>antiboson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      (</a:t>
            </a:r>
            <a:r>
              <a:rPr lang="en-US" sz="1600" dirty="0" err="1" smtClean="0">
                <a:solidFill>
                  <a:srgbClr val="FF0000"/>
                </a:solidFill>
              </a:rPr>
              <a:t>BaB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85786" y="1643050"/>
            <a:ext cx="727233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Trajectories of the different cases and the (L=2 spherical harmonic modes of the) </a:t>
            </a:r>
            <a:r>
              <a:rPr lang="el-GR" sz="2400" dirty="0" smtClean="0">
                <a:latin typeface="Times New Roman" pitchFamily="18" charset="0"/>
                <a:sym typeface="Wingdings" pitchFamily="2" charset="2"/>
              </a:rPr>
              <a:t>Ψ</a:t>
            </a:r>
            <a:r>
              <a:rPr lang="en-US" sz="2400" baseline="-25000" dirty="0" smtClean="0">
                <a:latin typeface="Times New Roman" pitchFamily="18" charset="0"/>
                <a:sym typeface="Wingdings" pitchFamily="2" charset="2"/>
              </a:rPr>
              <a:t>4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64315" y="5250669"/>
            <a:ext cx="1500198" cy="5715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3108" y="271462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B0F0"/>
                </a:solidFill>
              </a:rPr>
              <a:t>BopB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7323" y="3178967"/>
            <a:ext cx="857256" cy="64294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7290" y="628652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BaB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964381" y="5464983"/>
            <a:ext cx="150019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910" y="628652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BB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1714480" y="5072074"/>
            <a:ext cx="1285884" cy="857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14612" y="6143644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Newtonian</a:t>
            </a:r>
            <a:endParaRPr lang="en-US" sz="1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501122" cy="70167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VI. The binary orbiting system (I)</a:t>
            </a:r>
            <a:endParaRPr lang="en-GB" sz="4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4348" y="3143248"/>
            <a:ext cx="3714776" cy="2357454"/>
            <a:chOff x="571472" y="1714488"/>
            <a:chExt cx="3714776" cy="2357454"/>
          </a:xfrm>
        </p:grpSpPr>
        <p:grpSp>
          <p:nvGrpSpPr>
            <p:cNvPr id="21" name="Group 20"/>
            <p:cNvGrpSpPr/>
            <p:nvPr/>
          </p:nvGrpSpPr>
          <p:grpSpPr>
            <a:xfrm>
              <a:off x="571472" y="1857364"/>
              <a:ext cx="3378205" cy="1928826"/>
              <a:chOff x="1908175" y="2071678"/>
              <a:chExt cx="4730750" cy="2786082"/>
            </a:xfrm>
          </p:grpSpPr>
          <p:grpSp>
            <p:nvGrpSpPr>
              <p:cNvPr id="286733" name="Group 13"/>
              <p:cNvGrpSpPr>
                <a:grpSpLocks/>
              </p:cNvGrpSpPr>
              <p:nvPr/>
            </p:nvGrpSpPr>
            <p:grpSpPr bwMode="auto">
              <a:xfrm>
                <a:off x="1908175" y="2781300"/>
                <a:ext cx="4730750" cy="1803400"/>
                <a:chOff x="1020" y="1628"/>
                <a:chExt cx="2980" cy="1136"/>
              </a:xfrm>
            </p:grpSpPr>
            <p:sp>
              <p:nvSpPr>
                <p:cNvPr id="2867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020" y="1628"/>
                  <a:ext cx="2644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6725" name="Oval 5"/>
                <p:cNvSpPr>
                  <a:spLocks noChangeArrowheads="1"/>
                </p:cNvSpPr>
                <p:nvPr/>
              </p:nvSpPr>
              <p:spPr bwMode="auto">
                <a:xfrm>
                  <a:off x="1214" y="1751"/>
                  <a:ext cx="499" cy="54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726" name="Oval 6"/>
                <p:cNvSpPr>
                  <a:spLocks noChangeArrowheads="1"/>
                </p:cNvSpPr>
                <p:nvPr/>
              </p:nvSpPr>
              <p:spPr bwMode="auto">
                <a:xfrm>
                  <a:off x="3016" y="1752"/>
                  <a:ext cx="499" cy="54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727" name="Line 7"/>
                <p:cNvSpPr>
                  <a:spLocks noChangeShapeType="1"/>
                </p:cNvSpPr>
                <p:nvPr/>
              </p:nvSpPr>
              <p:spPr bwMode="auto">
                <a:xfrm>
                  <a:off x="1429" y="2024"/>
                  <a:ext cx="186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09" y="1752"/>
                  <a:ext cx="432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</a:rPr>
                    <a:t>L=32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2867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78" y="2351"/>
                  <a:ext cx="1265" cy="33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</a:rPr>
                    <a:t>m</a:t>
                  </a:r>
                  <a:r>
                    <a:rPr lang="en-US" baseline="-25000" dirty="0" smtClean="0">
                      <a:latin typeface="Times New Roman" pitchFamily="18" charset="0"/>
                    </a:rPr>
                    <a:t>1</a:t>
                  </a:r>
                  <a:r>
                    <a:rPr lang="en-US" dirty="0" smtClean="0">
                      <a:latin typeface="Times New Roman" pitchFamily="18" charset="0"/>
                    </a:rPr>
                    <a:t>=m</a:t>
                  </a:r>
                  <a:r>
                    <a:rPr lang="en-US" baseline="-25000" dirty="0" smtClean="0">
                      <a:latin typeface="Times New Roman" pitchFamily="18" charset="0"/>
                    </a:rPr>
                    <a:t>2</a:t>
                  </a:r>
                  <a:r>
                    <a:rPr lang="en-US" dirty="0" smtClean="0">
                      <a:latin typeface="Times New Roman" pitchFamily="18" charset="0"/>
                    </a:rPr>
                    <a:t>=0.50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2867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560" y="1752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60" y="1797"/>
                  <a:ext cx="440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</a:rPr>
                    <a:t>R=12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83" y="2531"/>
                  <a:ext cx="549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 pitchFamily="18" charset="0"/>
                    </a:rPr>
                    <a:t>ω</a:t>
                  </a:r>
                  <a:r>
                    <a:rPr lang="en-US" dirty="0" smtClean="0">
                      <a:latin typeface="Times New Roman" pitchFamily="18" charset="0"/>
                    </a:rPr>
                    <a:t>=0.08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17" name="Straight Arrow Connector 16"/>
              <p:cNvCxnSpPr>
                <a:stCxn id="286727" idx="0"/>
              </p:cNvCxnSpPr>
              <p:nvPr/>
            </p:nvCxnSpPr>
            <p:spPr bwMode="auto">
              <a:xfrm rot="5400000" flipH="1" flipV="1">
                <a:off x="1895463" y="2733677"/>
                <a:ext cx="1338272" cy="1427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286727" idx="1"/>
              </p:cNvCxnSpPr>
              <p:nvPr/>
            </p:nvCxnSpPr>
            <p:spPr bwMode="auto">
              <a:xfrm rot="16200000" flipH="1" flipV="1">
                <a:off x="4781549" y="4129095"/>
                <a:ext cx="1447810" cy="9519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2" name="Rectangle 21"/>
            <p:cNvSpPr/>
            <p:nvPr/>
          </p:nvSpPr>
          <p:spPr bwMode="auto">
            <a:xfrm>
              <a:off x="642910" y="1714488"/>
              <a:ext cx="3643338" cy="235745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14876" y="3571876"/>
            <a:ext cx="376256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Configurations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Boson/boson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+1,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Boson/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antiboson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-1,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7772400" cy="701675"/>
          </a:xfrm>
        </p:spPr>
        <p:txBody>
          <a:bodyPr/>
          <a:lstStyle/>
          <a:p>
            <a:r>
              <a:rPr lang="en-GB" sz="4000" dirty="0" smtClean="0"/>
              <a:t>VII. </a:t>
            </a:r>
            <a:r>
              <a:rPr lang="en-GB" sz="4000" dirty="0"/>
              <a:t>The </a:t>
            </a:r>
            <a:r>
              <a:rPr lang="en-GB" sz="4000" dirty="0" smtClean="0"/>
              <a:t>binary orbiting system (II)</a:t>
            </a:r>
            <a:endParaRPr lang="el-GR" sz="4000" dirty="0">
              <a:cs typeface="Times New Roman" pitchFamily="18" charset="0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785786" y="1643050"/>
            <a:ext cx="727233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Trajectories of the boson/boson and boson/</a:t>
            </a:r>
            <a:r>
              <a:rPr lang="en-US" sz="2400" dirty="0" err="1" smtClean="0">
                <a:latin typeface="Times New Roman" pitchFamily="18" charset="0"/>
                <a:sym typeface="Wingdings" pitchFamily="2" charset="2"/>
              </a:rPr>
              <a:t>antiboson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pairs and the (L=2,M=2 spherical harmonic of the) </a:t>
            </a:r>
            <a:r>
              <a:rPr lang="el-GR" sz="2400" dirty="0" smtClean="0">
                <a:latin typeface="Times New Roman" pitchFamily="18" charset="0"/>
                <a:sym typeface="Wingdings" pitchFamily="2" charset="2"/>
              </a:rPr>
              <a:t>Ψ</a:t>
            </a:r>
            <a:r>
              <a:rPr lang="en-US" sz="2400" baseline="-25000" dirty="0" smtClean="0">
                <a:latin typeface="Times New Roman" pitchFamily="18" charset="0"/>
                <a:sym typeface="Wingdings" pitchFamily="2" charset="2"/>
              </a:rPr>
              <a:t>4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92893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5715016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L=2,M=2 mode of 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baseline="-25000" dirty="0" smtClean="0">
                <a:latin typeface="Times New Roman"/>
                <a:cs typeface="Times New Roman"/>
              </a:rPr>
              <a:t>4</a:t>
            </a:r>
            <a:endParaRPr lang="en-US" baseline="-25000" dirty="0"/>
          </a:p>
        </p:txBody>
      </p:sp>
      <p:pic>
        <p:nvPicPr>
          <p:cNvPr id="11" name="Picture 10" descr="trajectorie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4433002" cy="300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si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571744"/>
            <a:ext cx="4500594" cy="305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71802" y="278605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60722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3214678" y="4857760"/>
            <a:ext cx="2032172" cy="1214446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rot="10800000" flipV="1">
            <a:off x="5246850" y="4643446"/>
            <a:ext cx="2611298" cy="142876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2"/>
          </p:cNvCxnSpPr>
          <p:nvPr/>
        </p:nvCxnSpPr>
        <p:spPr>
          <a:xfrm rot="16200000" flipV="1">
            <a:off x="3018730" y="3518804"/>
            <a:ext cx="987990" cy="26116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10800000">
            <a:off x="3382144" y="3155390"/>
            <a:ext cx="4904632" cy="55936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8469</TotalTime>
  <Words>585</Words>
  <Application>Microsoft PowerPoint</Application>
  <PresentationFormat>On-screen Show (4:3)</PresentationFormat>
  <Paragraphs>98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Compact body interactions             and Boson Stars</vt:lpstr>
      <vt:lpstr>Overview</vt:lpstr>
      <vt:lpstr>          I. What is a Boson Star?</vt:lpstr>
      <vt:lpstr>   II. Motivation: The 2-body interaction</vt:lpstr>
      <vt:lpstr>III. Details of the simulations</vt:lpstr>
      <vt:lpstr>             IV. Head-on collision (I)</vt:lpstr>
      <vt:lpstr>             V. Head-on collision (II)</vt:lpstr>
      <vt:lpstr>    VI. The binary orbiting system (I)</vt:lpstr>
      <vt:lpstr>VII. The binary orbiting system (II)</vt:lpstr>
      <vt:lpstr>               VIII. Future work</vt:lpstr>
    </vt:vector>
  </TitlesOfParts>
  <Company> Universitat Illes Balears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Covariant evolution formalisms</dc:title>
  <dc:creator>Carles Bona </dc:creator>
  <cp:lastModifiedBy>carlos palenzuela</cp:lastModifiedBy>
  <cp:revision>577</cp:revision>
  <dcterms:created xsi:type="dcterms:W3CDTF">2004-02-24T11:11:43Z</dcterms:created>
  <dcterms:modified xsi:type="dcterms:W3CDTF">2007-04-15T11:44:24Z</dcterms:modified>
</cp:coreProperties>
</file>